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sldIdLst>
    <p:sldId id="257" r:id="rId3"/>
    <p:sldId id="258" r:id="rId4"/>
    <p:sldId id="259" r:id="rId5"/>
    <p:sldId id="260" r:id="rId6"/>
    <p:sldId id="321" r:id="rId7"/>
    <p:sldId id="322" r:id="rId8"/>
    <p:sldId id="323" r:id="rId9"/>
    <p:sldId id="324" r:id="rId10"/>
    <p:sldId id="325" r:id="rId11"/>
    <p:sldId id="326" r:id="rId12"/>
    <p:sldId id="328" r:id="rId13"/>
    <p:sldId id="329" r:id="rId14"/>
    <p:sldId id="331" r:id="rId15"/>
    <p:sldId id="330" r:id="rId16"/>
    <p:sldId id="333" r:id="rId17"/>
    <p:sldId id="332" r:id="rId18"/>
    <p:sldId id="334" r:id="rId19"/>
    <p:sldId id="335" r:id="rId20"/>
    <p:sldId id="336" r:id="rId21"/>
    <p:sldId id="311" r:id="rId22"/>
    <p:sldId id="261" r:id="rId23"/>
    <p:sldId id="301" r:id="rId24"/>
    <p:sldId id="302" r:id="rId25"/>
    <p:sldId id="341" r:id="rId26"/>
    <p:sldId id="276" r:id="rId27"/>
    <p:sldId id="303" r:id="rId28"/>
    <p:sldId id="337" r:id="rId29"/>
    <p:sldId id="338" r:id="rId30"/>
    <p:sldId id="339" r:id="rId31"/>
    <p:sldId id="300" r:id="rId32"/>
    <p:sldId id="262" r:id="rId33"/>
    <p:sldId id="340" r:id="rId34"/>
    <p:sldId id="274" r:id="rId3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86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3"/>
    <p:restoredTop sz="94652"/>
  </p:normalViewPr>
  <p:slideViewPr>
    <p:cSldViewPr snapToGrid="0" showGuides="1">
      <p:cViewPr varScale="1">
        <p:scale>
          <a:sx n="75" d="100"/>
          <a:sy n="75" d="100"/>
        </p:scale>
        <p:origin x="176" y="504"/>
      </p:cViewPr>
      <p:guideLst>
        <p:guide orient="horz" pos="2160"/>
        <p:guide orient="horz" pos="9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5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24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5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5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7" name="任意多边形 10"/>
          <p:cNvSpPr/>
          <p:nvPr/>
        </p:nvSpPr>
        <p:spPr>
          <a:xfrm rot="5400000">
            <a:off x="823753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" name="任意多边形 11"/>
          <p:cNvSpPr/>
          <p:nvPr/>
        </p:nvSpPr>
        <p:spPr>
          <a:xfrm rot="-5400000" flipH="1">
            <a:off x="161131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79" name="Group 7"/>
          <p:cNvGrpSpPr/>
          <p:nvPr/>
        </p:nvGrpSpPr>
        <p:grpSpPr>
          <a:xfrm>
            <a:off x="3633927" y="1682115"/>
            <a:ext cx="4707255" cy="1915787"/>
            <a:chOff x="14427" y="205853"/>
            <a:chExt cx="4707403" cy="1916843"/>
          </a:xfrm>
        </p:grpSpPr>
        <p:sp>
          <p:nvSpPr>
            <p:cNvPr id="2060" name="文本框 6"/>
            <p:cNvSpPr/>
            <p:nvPr/>
          </p:nvSpPr>
          <p:spPr>
            <a:xfrm>
              <a:off x="588185" y="205853"/>
              <a:ext cx="3775512" cy="13241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战棋类游戏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应用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总评审</a:t>
              </a:r>
            </a:p>
          </p:txBody>
        </p:sp>
        <p:sp>
          <p:nvSpPr>
            <p:cNvPr id="2061" name="文本框 9"/>
            <p:cNvSpPr/>
            <p:nvPr/>
          </p:nvSpPr>
          <p:spPr>
            <a:xfrm>
              <a:off x="14427" y="1600438"/>
              <a:ext cx="4707403" cy="5222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Zhejiang University City College</a:t>
              </a:r>
            </a:p>
          </p:txBody>
        </p:sp>
      </p:grpSp>
      <p:sp>
        <p:nvSpPr>
          <p:cNvPr id="20" name="Freeform 7"/>
          <p:cNvSpPr>
            <a:spLocks noChangeAspect="1" noEditPoints="1"/>
          </p:cNvSpPr>
          <p:nvPr/>
        </p:nvSpPr>
        <p:spPr bwMode="auto">
          <a:xfrm>
            <a:off x="4902200" y="5542915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5718175" y="5662930"/>
            <a:ext cx="188595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组号：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1285240" y="5652135"/>
            <a:ext cx="268224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指导老师：杨枨 </a:t>
            </a:r>
          </a:p>
        </p:txBody>
      </p:sp>
      <p:sp>
        <p:nvSpPr>
          <p:cNvPr id="19" name="Freeform 8"/>
          <p:cNvSpPr>
            <a:spLocks noChangeAspect="1" noEditPoints="1"/>
          </p:cNvSpPr>
          <p:nvPr/>
        </p:nvSpPr>
        <p:spPr bwMode="auto">
          <a:xfrm>
            <a:off x="541655" y="5542915"/>
            <a:ext cx="612775" cy="615315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7"/>
          <p:cNvSpPr>
            <a:spLocks noChangeAspect="1" noEditPoints="1"/>
          </p:cNvSpPr>
          <p:nvPr/>
        </p:nvSpPr>
        <p:spPr bwMode="auto">
          <a:xfrm>
            <a:off x="8768715" y="5553710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9455" y="5652135"/>
            <a:ext cx="2306955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模板：国标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5" dur="12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755015"/>
            <a:ext cx="11094720" cy="4852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5467350"/>
            <a:ext cx="11110595" cy="18364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技术可行性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978" y="1341795"/>
            <a:ext cx="4017334" cy="410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Unity+C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sharp+MySQL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优点：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功能框架清晰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编码量小、开发效率高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有现成模版减少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UI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工作量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可交流资源多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在迅速发展中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endParaRPr lang="en-US" altLang="zh-CN" sz="1400" kern="100" dirty="0">
              <a:solidFill>
                <a:schemeClr val="bg1"/>
              </a:solidFill>
              <a:latin typeface="Times New Roman" panose="02020603050405020304" pitchFamily="18" charset="0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2555" y="1065034"/>
            <a:ext cx="7280922" cy="501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缺点：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上手有一定门槛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发布时间短，应用模块资源不多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网络同步模块没有参考模板，需要自己摸索实现。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语言选择：对于游戏项目的开发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 sharp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是两个主流的语言方向选择。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框架开发必然能够加快开发的进度和效率已经准确度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Ⅰ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对于语言分析：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是两个主流的语言方向选择，我们将选择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作为主要语言。小组三人学习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基础语法和不同方向的函数应用。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Ⅱ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对于开发模式的分析：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小组成员都掌握且熟悉命令模式的开发设计思想，在游戏设计阶段可以较快的对软件进行相关设计。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5565" y="2849245"/>
            <a:ext cx="931037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一级用户：涉猎各种游戏的玩家或是战棋类游戏的忠实玩家。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用户代表：软工专业学长和同专业同学</a:t>
            </a:r>
            <a:endParaRPr lang="en-US" altLang="zh-CN" sz="2000" b="1" dirty="0">
              <a:solidFill>
                <a:srgbClr val="E74C2E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二级用户：普通游戏玩家。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用户代表：计算专业学长</a:t>
            </a:r>
            <a:endParaRPr lang="zh-CN" altLang="zh-CN" sz="2000" b="1" dirty="0">
              <a:solidFill>
                <a:srgbClr val="E74C2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10915" y="1976120"/>
            <a:ext cx="357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用户类别与用户代表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930" y="1232535"/>
            <a:ext cx="8993505" cy="51511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939800"/>
            <a:ext cx="9398000" cy="587375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18" y="982408"/>
            <a:ext cx="9342544" cy="5788533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：认为战棋类游戏可以通过战局的人性设计而增加可玩性，设计多种不同变化的玩法。对游戏现在的设计较为满意，提出界面原型最好可以自定义化。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：剧情设计合理，增加卡牌类游戏要素，操作多样化。界面原型更细腻，比如将地图生动化。可以考虑加入</a:t>
            </a:r>
            <a:r>
              <a:rPr lang="en-US" altLang="zh-CN" sz="2000">
                <a:solidFill>
                  <a:schemeClr val="bg1"/>
                </a:solidFill>
              </a:rPr>
              <a:t>buff</a:t>
            </a:r>
            <a:r>
              <a:rPr lang="zh-CN" altLang="en-US" sz="2000">
                <a:solidFill>
                  <a:schemeClr val="bg1"/>
                </a:solidFill>
              </a:rPr>
              <a:t>系统。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：对于游戏来说，规则多样化、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兵种之间关系多样化、</a:t>
            </a:r>
            <a:r>
              <a:rPr lang="zh-CN" altLang="en-US" sz="2000">
                <a:solidFill>
                  <a:schemeClr val="bg1"/>
                </a:solidFill>
              </a:rPr>
              <a:t>优秀的</a:t>
            </a:r>
            <a:r>
              <a:rPr lang="en-US" altLang="zh-CN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设计会比较吸引玩家。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3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392430" y="1310958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名字:player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别名:玩家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定义:player = playerId(varchar(50))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playerName(varchar(20))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位置:登陆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392430" y="2822258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6692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manipulate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操作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每个玩家能对自己角色进行的操作的信息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manipulate = manipulateId(varchar(50))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manipulateName(varchar(20))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位置:每回合角色操纵环节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392430" y="4356418"/>
          <a:ext cx="5264150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profession别名: 职业属性描述: 每个职业的属性与数据定义: profession = professionId(varchar(50))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HP(int)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STR(double)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MAG_DEF(double)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位置:每局开始初始化角色实体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6035040" y="4797108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1066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6035040" y="1187450"/>
          <a:ext cx="5264150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character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角色状态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每个角色的属性与当前状态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character = charId(varchar(50))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coordinate_x(double)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coordinate_y(double)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HP(int)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+ character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STR(double)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MAG_DEF(double)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move(int)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dead(boolean)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每回合操纵角色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457200" y="1696720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457200" y="4109085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地图种类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每张地图的信息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map = mapId(varchar(50))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+ mapName(varchar(20))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开始游戏界面玩家选择地图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244590" y="1638300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area_map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坐标与地形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每个坐标的属性与信息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area_map = areaId(varchar(50))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coordinate_x(double)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coordinate_y(double)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mapId(varchar(50))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游戏界面坐标属性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244590" y="4109085"/>
          <a:ext cx="5264150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Terrain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地形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每种地形的信息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Terrain  = terrainId(varchar(50))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move_impact(int)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每个坐标对应地形所造成的影响属性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实体联系图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6" name="图片 6" descr="871CF725B605DBABA03E1CC0DB7A55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1214120"/>
            <a:ext cx="10169525" cy="514286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07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文本框 2"/>
          <p:cNvSpPr/>
          <p:nvPr/>
        </p:nvSpPr>
        <p:spPr>
          <a:xfrm>
            <a:off x="247650" y="55563"/>
            <a:ext cx="15449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目 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132" name="直接连接符 17"/>
          <p:cNvSpPr/>
          <p:nvPr/>
        </p:nvSpPr>
        <p:spPr>
          <a:xfrm>
            <a:off x="475933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3" name="文本框 19"/>
          <p:cNvSpPr/>
          <p:nvPr/>
        </p:nvSpPr>
        <p:spPr>
          <a:xfrm>
            <a:off x="631508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37" name="直接连接符 26"/>
          <p:cNvSpPr/>
          <p:nvPr/>
        </p:nvSpPr>
        <p:spPr>
          <a:xfrm>
            <a:off x="14417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8" name="文本框 28"/>
          <p:cNvSpPr/>
          <p:nvPr/>
        </p:nvSpPr>
        <p:spPr>
          <a:xfrm>
            <a:off x="15973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42" name="直接连接符 31"/>
          <p:cNvSpPr/>
          <p:nvPr/>
        </p:nvSpPr>
        <p:spPr>
          <a:xfrm>
            <a:off x="24323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43" name="文本框 33"/>
          <p:cNvSpPr/>
          <p:nvPr/>
        </p:nvSpPr>
        <p:spPr>
          <a:xfrm>
            <a:off x="25879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85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项目计划和实际进度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3685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可行性分析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3492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需求分析及用户反馈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5" y="2044700"/>
            <a:ext cx="5086350" cy="3155950"/>
          </a:xfrm>
          <a:prstGeom prst="rect">
            <a:avLst/>
          </a:prstGeom>
        </p:spPr>
      </p:pic>
      <p:sp>
        <p:nvSpPr>
          <p:cNvPr id="7" name="直接连接符 17"/>
          <p:cNvSpPr/>
          <p:nvPr/>
        </p:nvSpPr>
        <p:spPr>
          <a:xfrm>
            <a:off x="339883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8" name="文本框 19"/>
          <p:cNvSpPr/>
          <p:nvPr/>
        </p:nvSpPr>
        <p:spPr>
          <a:xfrm>
            <a:off x="355441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4</a:t>
            </a:r>
          </a:p>
        </p:txBody>
      </p:sp>
      <p:sp>
        <p:nvSpPr>
          <p:cNvPr id="9" name="直接连接符 26"/>
          <p:cNvSpPr/>
          <p:nvPr/>
        </p:nvSpPr>
        <p:spPr>
          <a:xfrm>
            <a:off x="441864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0" name="文本框 28"/>
          <p:cNvSpPr/>
          <p:nvPr/>
        </p:nvSpPr>
        <p:spPr>
          <a:xfrm>
            <a:off x="457422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5</a:t>
            </a:r>
          </a:p>
        </p:txBody>
      </p:sp>
      <p:sp>
        <p:nvSpPr>
          <p:cNvPr id="11" name="直接连接符 31"/>
          <p:cNvSpPr/>
          <p:nvPr/>
        </p:nvSpPr>
        <p:spPr>
          <a:xfrm>
            <a:off x="5355273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" name="文本框 33"/>
          <p:cNvSpPr/>
          <p:nvPr/>
        </p:nvSpPr>
        <p:spPr>
          <a:xfrm>
            <a:off x="5510848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6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0075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设计阶段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2056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测试阶段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5782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项目总结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3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5" dur="2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8" dur="25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2" dur="25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25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9" dur="2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2" dur="2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5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/>
      <p:bldP spid="5126" grpId="0" bldLvl="0"/>
      <p:bldP spid="5133" grpId="0" bldLvl="0"/>
      <p:bldP spid="5138" grpId="0" bldLvl="0"/>
      <p:bldP spid="5143" grpId="0" bldLvl="0"/>
      <p:bldP spid="8" grpId="0" bldLvl="0"/>
      <p:bldP spid="10" grpId="0" bldLvl="0"/>
      <p:bldP spid="12" grpId="0" bldLvl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7899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HIPO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系统模块图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341120"/>
            <a:ext cx="11108055" cy="28435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7387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Jackson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55" y="141605"/>
            <a:ext cx="6961505" cy="65747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167132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N-S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90" y="4330065"/>
            <a:ext cx="5899150" cy="2071370"/>
          </a:xfrm>
          <a:prstGeom prst="rect">
            <a:avLst/>
          </a:prstGeom>
        </p:spPr>
      </p:pic>
      <p:pic>
        <p:nvPicPr>
          <p:cNvPr id="3" name="图片 2" descr="GW}6)8G`AMTFC{ZI2EJ@T%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90" y="1139825"/>
            <a:ext cx="5898515" cy="2279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25" y="1139825"/>
            <a:ext cx="4754245" cy="526224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3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￼</a:t>
            </a: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1989647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GitHub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2" y="1122751"/>
            <a:ext cx="10161816" cy="55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3672"/>
      </p:ext>
    </p:extLst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19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矩形 3"/>
          <p:cNvSpPr/>
          <p:nvPr/>
        </p:nvSpPr>
        <p:spPr>
          <a:xfrm>
            <a:off x="0" y="2171700"/>
            <a:ext cx="12192000" cy="262890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6" name="文本框 5"/>
          <p:cNvSpPr/>
          <p:nvPr/>
        </p:nvSpPr>
        <p:spPr>
          <a:xfrm>
            <a:off x="3094673" y="2978468"/>
            <a:ext cx="5988685" cy="10147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  <a:r>
              <a:rPr 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详细设计</a:t>
            </a:r>
            <a:endParaRPr lang="zh-CN" sz="60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0248" name="Group 8"/>
          <p:cNvGrpSpPr/>
          <p:nvPr/>
        </p:nvGrpSpPr>
        <p:grpSpPr>
          <a:xfrm>
            <a:off x="5645150" y="1716088"/>
            <a:ext cx="889000" cy="889000"/>
            <a:chOff x="0" y="0"/>
            <a:chExt cx="888824" cy="888824"/>
          </a:xfrm>
        </p:grpSpPr>
        <p:sp>
          <p:nvSpPr>
            <p:cNvPr id="8201" name="矩形 4"/>
            <p:cNvSpPr/>
            <p:nvPr/>
          </p:nvSpPr>
          <p:spPr>
            <a:xfrm rot="2700000">
              <a:off x="0" y="0"/>
              <a:ext cx="888824" cy="888824"/>
            </a:xfrm>
            <a:prstGeom prst="rect">
              <a:avLst/>
            </a:prstGeom>
            <a:solidFill>
              <a:srgbClr val="2F374C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8202" name="Group 10"/>
            <p:cNvGrpSpPr/>
            <p:nvPr/>
          </p:nvGrpSpPr>
          <p:grpSpPr>
            <a:xfrm>
              <a:off x="193587" y="234862"/>
              <a:ext cx="501650" cy="419100"/>
              <a:chOff x="0" y="0"/>
              <a:chExt cx="501650" cy="419100"/>
            </a:xfrm>
          </p:grpSpPr>
          <p:sp>
            <p:nvSpPr>
              <p:cNvPr id="8203" name="Freeform 14"/>
              <p:cNvSpPr>
                <a:spLocks noEditPoints="1"/>
              </p:cNvSpPr>
              <p:nvPr/>
            </p:nvSpPr>
            <p:spPr>
              <a:xfrm>
                <a:off x="0" y="0"/>
                <a:ext cx="501650" cy="419100"/>
              </a:xfrm>
              <a:custGeom>
                <a:avLst/>
                <a:gdLst>
                  <a:gd name="txL" fmla="*/ 0 w 131"/>
                  <a:gd name="txT" fmla="*/ 0 h 109"/>
                  <a:gd name="txR" fmla="*/ 131 w 131"/>
                  <a:gd name="txB" fmla="*/ 109 h 109"/>
                </a:gdLst>
                <a:ahLst/>
                <a:cxnLst>
                  <a:cxn ang="0">
                    <a:pos x="34465" y="0"/>
                  </a:cxn>
                  <a:cxn ang="0">
                    <a:pos x="0" y="34605"/>
                  </a:cxn>
                  <a:cxn ang="0">
                    <a:pos x="0" y="384495"/>
                  </a:cxn>
                  <a:cxn ang="0">
                    <a:pos x="34465" y="419100"/>
                  </a:cxn>
                  <a:cxn ang="0">
                    <a:pos x="467185" y="419100"/>
                  </a:cxn>
                  <a:cxn ang="0">
                    <a:pos x="501650" y="384495"/>
                  </a:cxn>
                  <a:cxn ang="0">
                    <a:pos x="501650" y="34605"/>
                  </a:cxn>
                  <a:cxn ang="0">
                    <a:pos x="467185" y="0"/>
                  </a:cxn>
                  <a:cxn ang="0">
                    <a:pos x="34465" y="0"/>
                  </a:cxn>
                  <a:cxn ang="0">
                    <a:pos x="34465" y="34605"/>
                  </a:cxn>
                  <a:cxn ang="0">
                    <a:pos x="467185" y="34605"/>
                  </a:cxn>
                  <a:cxn ang="0">
                    <a:pos x="467185" y="249922"/>
                  </a:cxn>
                  <a:cxn ang="0">
                    <a:pos x="382939" y="169178"/>
                  </a:cxn>
                  <a:cxn ang="0">
                    <a:pos x="367621" y="169178"/>
                  </a:cxn>
                  <a:cxn ang="0">
                    <a:pos x="275716" y="257612"/>
                  </a:cxn>
                  <a:cxn ang="0">
                    <a:pos x="145517" y="126883"/>
                  </a:cxn>
                  <a:cxn ang="0">
                    <a:pos x="137858" y="123039"/>
                  </a:cxn>
                  <a:cxn ang="0">
                    <a:pos x="130199" y="126883"/>
                  </a:cxn>
                  <a:cxn ang="0">
                    <a:pos x="34465" y="226852"/>
                  </a:cxn>
                  <a:cxn ang="0">
                    <a:pos x="34465" y="226852"/>
                  </a:cxn>
                  <a:cxn ang="0">
                    <a:pos x="34465" y="34605"/>
                  </a:cxn>
                  <a:cxn ang="0">
                    <a:pos x="34465" y="269147"/>
                  </a:cxn>
                  <a:cxn ang="0">
                    <a:pos x="137858" y="161488"/>
                  </a:cxn>
                  <a:cxn ang="0">
                    <a:pos x="287204" y="311441"/>
                  </a:cxn>
                  <a:cxn ang="0">
                    <a:pos x="294863" y="315286"/>
                  </a:cxn>
                  <a:cxn ang="0">
                    <a:pos x="302522" y="311441"/>
                  </a:cxn>
                  <a:cxn ang="0">
                    <a:pos x="310181" y="307596"/>
                  </a:cxn>
                  <a:cxn ang="0">
                    <a:pos x="310181" y="292217"/>
                  </a:cxn>
                  <a:cxn ang="0">
                    <a:pos x="294863" y="280682"/>
                  </a:cxn>
                  <a:cxn ang="0">
                    <a:pos x="375280" y="199938"/>
                  </a:cxn>
                  <a:cxn ang="0">
                    <a:pos x="467185" y="288372"/>
                  </a:cxn>
                  <a:cxn ang="0">
                    <a:pos x="467185" y="384495"/>
                  </a:cxn>
                  <a:cxn ang="0">
                    <a:pos x="34465" y="384495"/>
                  </a:cxn>
                  <a:cxn ang="0">
                    <a:pos x="34465" y="269147"/>
                  </a:cxn>
                </a:cxnLst>
                <a:rect l="txL" t="txT" r="txR" b="txB"/>
                <a:pathLst>
                  <a:path w="131" h="10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09"/>
                      <a:pt x="9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7" y="109"/>
                      <a:pt x="131" y="105"/>
                      <a:pt x="131" y="10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4"/>
                      <a:pt x="127" y="0"/>
                      <a:pt x="122" y="0"/>
                    </a:cubicBezTo>
                    <a:lnTo>
                      <a:pt x="9" y="0"/>
                    </a:lnTo>
                    <a:close/>
                    <a:moveTo>
                      <a:pt x="9" y="9"/>
                    </a:move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99" y="43"/>
                      <a:pt x="97" y="43"/>
                      <a:pt x="96" y="44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7" y="32"/>
                      <a:pt x="36" y="32"/>
                    </a:cubicBezTo>
                    <a:cubicBezTo>
                      <a:pt x="36" y="32"/>
                      <a:pt x="35" y="33"/>
                      <a:pt x="34" y="33"/>
                    </a:cubicBezTo>
                    <a:cubicBezTo>
                      <a:pt x="34" y="33"/>
                      <a:pt x="10" y="59"/>
                      <a:pt x="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9"/>
                      <a:pt x="9" y="9"/>
                      <a:pt x="9" y="9"/>
                    </a:cubicBezTo>
                    <a:close/>
                    <a:moveTo>
                      <a:pt x="9" y="70"/>
                    </a:moveTo>
                    <a:cubicBezTo>
                      <a:pt x="36" y="42"/>
                      <a:pt x="36" y="42"/>
                      <a:pt x="36" y="42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2"/>
                      <a:pt x="77" y="82"/>
                      <a:pt x="77" y="82"/>
                    </a:cubicBezTo>
                    <a:cubicBezTo>
                      <a:pt x="78" y="82"/>
                      <a:pt x="79" y="82"/>
                      <a:pt x="79" y="8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2" y="79"/>
                      <a:pt x="82" y="77"/>
                      <a:pt x="81" y="76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122" y="75"/>
                      <a:pt x="122" y="75"/>
                      <a:pt x="122" y="75"/>
                    </a:cubicBezTo>
                    <a:cubicBezTo>
                      <a:pt x="122" y="100"/>
                      <a:pt x="122" y="100"/>
                      <a:pt x="122" y="100"/>
                    </a:cubicBezTo>
                    <a:cubicBezTo>
                      <a:pt x="9" y="100"/>
                      <a:pt x="9" y="100"/>
                      <a:pt x="9" y="100"/>
                    </a:cubicBezTo>
                    <a:lnTo>
                      <a:pt x="9" y="70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4" name="Oval 15"/>
              <p:cNvSpPr/>
              <p:nvPr/>
            </p:nvSpPr>
            <p:spPr>
              <a:xfrm>
                <a:off x="217488" y="65087"/>
                <a:ext cx="100013" cy="100013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ldLvl="0" animBg="1"/>
      <p:bldP spid="10246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1930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伪代码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7650" y="1144270"/>
            <a:ext cx="59289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procedure &lt;用户登录&gt; interface&lt;jdbc请求对象&gt;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获取账号密码输入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&lt;遍历数据库用户信息查询&gt;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对象合法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登陆数据库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‘用户个人游戏界面’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96660" y="918845"/>
            <a:ext cx="596836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procedure &lt;攻击请求&gt; interface&lt;jdbc请求对象&gt;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获取对象和目标信息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&lt;对目标对象进行攻击&gt;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攻击请求合理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‘攻击’界面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If 攻击目标未死亡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Print ‘攻击’界面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代码规范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52" y="1108710"/>
            <a:ext cx="7056521" cy="525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710"/>
            <a:ext cx="4928352" cy="5262033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：只能在同一台电脑上进行游戏，局限性太大，毕竟战棋类游戏是一个花时很长的游戏种类。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PC</a:t>
            </a:r>
            <a:r>
              <a:rPr lang="zh-CN" altLang="en-US" sz="2000">
                <a:solidFill>
                  <a:schemeClr val="bg1"/>
                </a:solidFill>
              </a:rPr>
              <a:t>端去进行一个单机双人战棋类游戏的设计实在有些考虑不周，双方棋子没有明确标识，容易影响战术布局。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设计有些单一，角色区分度不大。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9623788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性能测试：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Unity</a:t>
            </a:r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自带的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Profiler</a:t>
            </a:r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工具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36" y="1048639"/>
            <a:ext cx="8766128" cy="56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91862"/>
      </p:ext>
    </p:extLst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文本框 4"/>
          <p:cNvSpPr/>
          <p:nvPr/>
        </p:nvSpPr>
        <p:spPr>
          <a:xfrm>
            <a:off x="247650" y="55563"/>
            <a:ext cx="237871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1328420"/>
            <a:ext cx="8855075" cy="506984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2" name="文本框 4"/>
          <p:cNvSpPr/>
          <p:nvPr/>
        </p:nvSpPr>
        <p:spPr>
          <a:xfrm>
            <a:off x="247650" y="55563"/>
            <a:ext cx="446786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小组分工及评分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542" name="矩形 35"/>
          <p:cNvSpPr/>
          <p:nvPr/>
        </p:nvSpPr>
        <p:spPr>
          <a:xfrm>
            <a:off x="838200" y="1565275"/>
            <a:ext cx="3181350" cy="1219200"/>
          </a:xfrm>
          <a:prstGeom prst="rect">
            <a:avLst/>
          </a:prstGeom>
          <a:solidFill>
            <a:srgbClr val="46C13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刘雨霏（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9" name="矩形 37"/>
          <p:cNvSpPr/>
          <p:nvPr/>
        </p:nvSpPr>
        <p:spPr>
          <a:xfrm>
            <a:off x="83820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3F3F3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47" name="矩形 40"/>
          <p:cNvSpPr/>
          <p:nvPr/>
        </p:nvSpPr>
        <p:spPr>
          <a:xfrm>
            <a:off x="4505325" y="1565275"/>
            <a:ext cx="3181350" cy="1219200"/>
          </a:xfrm>
          <a:prstGeom prst="rect">
            <a:avLst/>
          </a:prstGeom>
          <a:solidFill>
            <a:srgbClr val="28AE60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杨智麟（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80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6" name="矩形 42"/>
          <p:cNvSpPr/>
          <p:nvPr/>
        </p:nvSpPr>
        <p:spPr>
          <a:xfrm>
            <a:off x="4505325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52" name="矩形 45"/>
          <p:cNvSpPr/>
          <p:nvPr/>
        </p:nvSpPr>
        <p:spPr>
          <a:xfrm>
            <a:off x="8172450" y="1565275"/>
            <a:ext cx="3181350" cy="1219200"/>
          </a:xfrm>
          <a:prstGeom prst="rect">
            <a:avLst/>
          </a:prstGeom>
          <a:solidFill>
            <a:srgbClr val="249F8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胡方正（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75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3" name="矩形 49"/>
          <p:cNvSpPr/>
          <p:nvPr/>
        </p:nvSpPr>
        <p:spPr>
          <a:xfrm>
            <a:off x="817245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255" y="2985770"/>
            <a:ext cx="30626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调度一个组的工作任务，文档和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编写审核，游戏操作后端开发，保持团队的开发活力，促进团队氛围。但队伍在过程中有较大过失，导致项目并未完成。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5015" y="2903855"/>
            <a:ext cx="30626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负责游戏操作前端开发，收集并应用游戏素材，文档和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审核。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但有时存在无法在规定时间内完成任务的现象，有失积极。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91195" y="2943860"/>
            <a:ext cx="30626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负责网络连接，数据库管理和调用以及实现游戏同步。</a:t>
            </a: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耗费较大精力但未实现负责的模块任务。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2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22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/>
      <p:bldP spid="22542" grpId="0" bldLvl="0" animBg="1"/>
      <p:bldP spid="22547" grpId="0" bldLvl="0" animBg="1"/>
      <p:bldP spid="22552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8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会议记录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963930"/>
            <a:ext cx="4271645" cy="5503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0" y="963930"/>
            <a:ext cx="5440680" cy="43084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8" name="文本框 4"/>
          <p:cNvSpPr/>
          <p:nvPr/>
        </p:nvSpPr>
        <p:spPr>
          <a:xfrm>
            <a:off x="247650" y="55563"/>
            <a:ext cx="2646878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参考文献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8266" y="1524000"/>
            <a:ext cx="98721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《软件项目管理》</a:t>
            </a:r>
            <a:r>
              <a:rPr lang="en-US" altLang="zh-CN" sz="2000" dirty="0">
                <a:solidFill>
                  <a:schemeClr val="bg1"/>
                </a:solidFill>
              </a:rPr>
              <a:t> Rajeev T </a:t>
            </a:r>
            <a:r>
              <a:rPr lang="en-US" altLang="zh-CN" sz="2000" dirty="0" err="1">
                <a:solidFill>
                  <a:schemeClr val="bg1"/>
                </a:solidFill>
              </a:rPr>
              <a:t>Shandilya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zh-CN" sz="2000" dirty="0">
                <a:solidFill>
                  <a:schemeClr val="bg1"/>
                </a:solidFill>
              </a:rPr>
              <a:t>编著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zh-CN" sz="2000" dirty="0">
                <a:solidFill>
                  <a:schemeClr val="bg1"/>
                </a:solidFill>
              </a:rPr>
              <a:t>科学出版社</a:t>
            </a:r>
            <a:r>
              <a:rPr lang="en-US" altLang="zh-CN" sz="2000" dirty="0">
                <a:solidFill>
                  <a:schemeClr val="bg1"/>
                </a:solidFill>
              </a:rPr>
              <a:t>ISBN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9787302218708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软件工程国家标准文档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软件工程项目开发文档范例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《我所理解</a:t>
            </a:r>
            <a:r>
              <a:rPr lang="zh-CN" altLang="zh-CN" sz="2000" dirty="0" smtClean="0">
                <a:solidFill>
                  <a:schemeClr val="bg1"/>
                </a:solidFill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3D</a:t>
            </a:r>
            <a:r>
              <a:rPr lang="zh-CN" altLang="zh-CN" sz="2000" dirty="0" smtClean="0">
                <a:solidFill>
                  <a:schemeClr val="bg1"/>
                </a:solidFill>
              </a:rPr>
              <a:t>》</a:t>
            </a:r>
            <a:r>
              <a:rPr lang="en-US" altLang="zh-CN" sz="2000" dirty="0" smtClean="0">
                <a:solidFill>
                  <a:schemeClr val="bg1"/>
                </a:solidFill>
              </a:rPr>
              <a:t>  </a:t>
            </a:r>
            <a:r>
              <a:rPr lang="zh-CN" altLang="zh-CN" sz="2000" dirty="0">
                <a:solidFill>
                  <a:schemeClr val="bg1"/>
                </a:solidFill>
              </a:rPr>
              <a:t>秦春林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zh-CN" sz="2000" dirty="0">
                <a:solidFill>
                  <a:schemeClr val="bg1"/>
                </a:solidFill>
              </a:rPr>
              <a:t>电子工业出版社</a:t>
            </a:r>
            <a:r>
              <a:rPr lang="en-US" altLang="zh-CN" sz="2000" dirty="0">
                <a:solidFill>
                  <a:schemeClr val="bg1"/>
                </a:solidFill>
              </a:rPr>
              <a:t> 	ISBN</a:t>
            </a:r>
            <a:endParaRPr lang="zh-CN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978-7-121-24625-8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《写给大家看的设计书》</a:t>
            </a: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zh-CN" sz="2000" dirty="0">
                <a:solidFill>
                  <a:schemeClr val="bg1"/>
                </a:solidFill>
              </a:rPr>
              <a:t>美</a:t>
            </a:r>
            <a:r>
              <a:rPr lang="en-US" altLang="zh-CN" sz="2000" dirty="0">
                <a:solidFill>
                  <a:schemeClr val="bg1"/>
                </a:solidFill>
              </a:rPr>
              <a:t>]</a:t>
            </a:r>
            <a:r>
              <a:rPr lang="zh-CN" altLang="zh-CN" sz="2000" dirty="0">
                <a:solidFill>
                  <a:schemeClr val="bg1"/>
                </a:solidFill>
              </a:rPr>
              <a:t>罗宾·威廉姆斯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</a:rPr>
              <a:t>RobinWilliams</a:t>
            </a:r>
            <a:r>
              <a:rPr lang="en-US" altLang="zh-CN" sz="2000" dirty="0">
                <a:solidFill>
                  <a:schemeClr val="bg1"/>
                </a:solidFill>
              </a:rPr>
              <a:t>) </a:t>
            </a:r>
            <a:r>
              <a:rPr lang="zh-CN" altLang="zh-CN" sz="2000" dirty="0">
                <a:solidFill>
                  <a:schemeClr val="bg1"/>
                </a:solidFill>
              </a:rPr>
              <a:t>人民邮电出版社</a:t>
            </a: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en-US" altLang="zh-CN" sz="2000" dirty="0" smtClean="0">
                <a:solidFill>
                  <a:schemeClr val="bg1"/>
                </a:solidFill>
              </a:rPr>
              <a:t>C#</a:t>
            </a:r>
            <a:r>
              <a:rPr lang="zh-CN" altLang="en-US" sz="2000" dirty="0" smtClean="0">
                <a:solidFill>
                  <a:schemeClr val="bg1"/>
                </a:solidFill>
              </a:rPr>
              <a:t>程序设计基础</a:t>
            </a:r>
            <a:r>
              <a:rPr lang="en-US" altLang="zh-CN" sz="2000" dirty="0" smtClean="0">
                <a:solidFill>
                  <a:schemeClr val="bg1"/>
                </a:solidFill>
              </a:rPr>
              <a:t>  </a:t>
            </a: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zh-CN" sz="2000" dirty="0">
                <a:solidFill>
                  <a:schemeClr val="bg1"/>
                </a:solidFill>
              </a:rPr>
              <a:t>美</a:t>
            </a:r>
            <a:r>
              <a:rPr lang="en-US" altLang="zh-CN" sz="2000" dirty="0">
                <a:solidFill>
                  <a:schemeClr val="bg1"/>
                </a:solidFill>
              </a:rPr>
              <a:t>]Stephen </a:t>
            </a:r>
            <a:r>
              <a:rPr lang="en-US" altLang="zh-CN" sz="2000" dirty="0" err="1">
                <a:solidFill>
                  <a:schemeClr val="bg1"/>
                </a:solidFill>
              </a:rPr>
              <a:t>Prata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zh-CN" sz="2000" dirty="0">
                <a:solidFill>
                  <a:schemeClr val="bg1"/>
                </a:solidFill>
              </a:rPr>
              <a:t>人民邮电出版社</a:t>
            </a:r>
            <a:r>
              <a:rPr lang="en-US" altLang="zh-CN" sz="2000" dirty="0">
                <a:solidFill>
                  <a:schemeClr val="bg1"/>
                </a:solidFill>
              </a:rPr>
              <a:t>ISBN  978-7-115-27946-0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《数据库系统概念》</a:t>
            </a:r>
            <a:r>
              <a:rPr lang="en-US" altLang="zh-CN" sz="2000" dirty="0">
                <a:solidFill>
                  <a:schemeClr val="bg1"/>
                </a:solidFill>
              </a:rPr>
              <a:t>Abraham </a:t>
            </a:r>
            <a:r>
              <a:rPr lang="en-US" altLang="zh-CN" sz="2000" dirty="0" err="1">
                <a:solidFill>
                  <a:schemeClr val="bg1"/>
                </a:solidFill>
              </a:rPr>
              <a:t>Silberschatz</a:t>
            </a:r>
            <a:r>
              <a:rPr lang="en-US" altLang="zh-CN" sz="2000" dirty="0">
                <a:solidFill>
                  <a:schemeClr val="bg1"/>
                </a:solidFill>
              </a:rPr>
              <a:t>  Henry </a:t>
            </a:r>
            <a:r>
              <a:rPr lang="en-US" altLang="zh-CN" sz="2000" dirty="0" err="1">
                <a:solidFill>
                  <a:schemeClr val="bg1"/>
                </a:solidFill>
              </a:rPr>
              <a:t>F.Korth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en-US" altLang="zh-CN" sz="2000" dirty="0" err="1">
                <a:solidFill>
                  <a:schemeClr val="bg1"/>
                </a:solidFill>
              </a:rPr>
              <a:t>S.Sudarshan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zh-CN" sz="2000" dirty="0">
                <a:solidFill>
                  <a:schemeClr val="bg1"/>
                </a:solidFill>
              </a:rPr>
              <a:t>机械工业出版社</a:t>
            </a:r>
            <a:r>
              <a:rPr lang="en-US" altLang="zh-CN" sz="2000" dirty="0">
                <a:solidFill>
                  <a:schemeClr val="bg1"/>
                </a:solidFill>
              </a:rPr>
              <a:t>		ISBN: 9787111375296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3360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560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3" name="任意多边形 10"/>
          <p:cNvSpPr/>
          <p:nvPr/>
        </p:nvSpPr>
        <p:spPr>
          <a:xfrm rot="5400000">
            <a:off x="814228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4" name="任意多边形 11"/>
          <p:cNvSpPr/>
          <p:nvPr/>
        </p:nvSpPr>
        <p:spPr>
          <a:xfrm rot="-5400000" flipH="1">
            <a:off x="170656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1" name="文本框 6"/>
          <p:cNvSpPr/>
          <p:nvPr/>
        </p:nvSpPr>
        <p:spPr>
          <a:xfrm>
            <a:off x="3600450" y="1605280"/>
            <a:ext cx="5224780" cy="1861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5" y="1223010"/>
            <a:ext cx="11664950" cy="47739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236345"/>
            <a:ext cx="11603355" cy="50888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" y="1275080"/>
            <a:ext cx="11726545" cy="49733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251585"/>
            <a:ext cx="11696065" cy="509651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209675"/>
            <a:ext cx="11715115" cy="51523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150620"/>
            <a:ext cx="11696700" cy="50946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1046</Words>
  <Application>Microsoft Macintosh PowerPoint</Application>
  <PresentationFormat>Widescreen</PresentationFormat>
  <Paragraphs>208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Calibri</vt:lpstr>
      <vt:lpstr>Calibri Light</vt:lpstr>
      <vt:lpstr>Impact</vt:lpstr>
      <vt:lpstr>Times New Roman</vt:lpstr>
      <vt:lpstr>华文楷体</vt:lpstr>
      <vt:lpstr>宋体</vt:lpstr>
      <vt:lpstr>微软雅黑</vt:lpstr>
      <vt:lpstr>等线</vt:lpstr>
      <vt:lpstr>黑体</vt:lpstr>
      <vt:lpstr>Arial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Microsoft Office User</cp:lastModifiedBy>
  <cp:revision>58</cp:revision>
  <dcterms:created xsi:type="dcterms:W3CDTF">2014-06-17T15:52:00Z</dcterms:created>
  <dcterms:modified xsi:type="dcterms:W3CDTF">2018-07-05T10:33:05Z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